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5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6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696" r:id="rId3"/>
    <p:sldMasterId id="2147483714" r:id="rId4"/>
    <p:sldMasterId id="2147483732" r:id="rId5"/>
    <p:sldMasterId id="2147483768" r:id="rId6"/>
    <p:sldMasterId id="2147483786" r:id="rId7"/>
  </p:sldMasterIdLst>
  <p:sldIdLst>
    <p:sldId id="256" r:id="rId8"/>
    <p:sldId id="271" r:id="rId9"/>
    <p:sldId id="257" r:id="rId10"/>
    <p:sldId id="258" r:id="rId11"/>
    <p:sldId id="259" r:id="rId12"/>
    <p:sldId id="260" r:id="rId13"/>
    <p:sldId id="263" r:id="rId14"/>
    <p:sldId id="261" r:id="rId15"/>
    <p:sldId id="262" r:id="rId16"/>
    <p:sldId id="264" r:id="rId17"/>
    <p:sldId id="265" r:id="rId18"/>
    <p:sldId id="266" r:id="rId19"/>
    <p:sldId id="267" r:id="rId20"/>
    <p:sldId id="270" r:id="rId21"/>
    <p:sldId id="269" r:id="rId22"/>
    <p:sldId id="26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М.Па" initials="Д.П." lastIdx="2" clrIdx="0">
    <p:extLst>
      <p:ext uri="{19B8F6BF-5375-455C-9EA6-DF929625EA0E}">
        <p15:presenceInfo xmlns:p15="http://schemas.microsoft.com/office/powerpoint/2012/main" userId="ДМ.П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5498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441724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845228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165466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6889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3215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51135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47886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93793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44843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386166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744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745853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3661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753645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444468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2356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499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018758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92837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88358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28614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242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426127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6146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3812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83144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4363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34642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45001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5753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69757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60492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58693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1555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66847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59187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01798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44168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87312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65711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74404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92368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34303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02779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04045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54329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69341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59350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59429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08893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75553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2676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39699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50836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93476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4849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72317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64284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454789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68610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719970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849559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5728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659846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746545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462598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716699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43025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758027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185368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895201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540645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720206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1728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415965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06242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945199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67710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938429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170490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811654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714357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434148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791859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3826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011177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833137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17073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438934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175525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967264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287946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128148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222176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604442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3787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280487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587916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018049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483908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47779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715904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418899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961228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18116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720075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6856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311727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91282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780178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828395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675678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118705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197774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745369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117633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233633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6346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8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17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115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4.xml"/><Relationship Id="rId17" Type="http://schemas.openxmlformats.org/officeDocument/2006/relationships/slideLayout" Target="../slideLayouts/slideLayout119.xml"/><Relationship Id="rId2" Type="http://schemas.openxmlformats.org/officeDocument/2006/relationships/slideLayout" Target="../slideLayouts/slideLayout104.xml"/><Relationship Id="rId16" Type="http://schemas.openxmlformats.org/officeDocument/2006/relationships/slideLayout" Target="../slideLayouts/slideLayout118.xml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12.xml"/><Relationship Id="rId19" Type="http://schemas.openxmlformats.org/officeDocument/2006/relationships/image" Target="../media/image11.png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1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86611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7009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4701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0904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45883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51951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A0A91A3-F1F5-4001-A195-4F976F80F1CD}" type="datetimeFigureOut">
              <a:rPr lang="ru-RU" smtClean="0"/>
              <a:t>25.11.2018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EC58BC7-4F17-4758-9A84-A486CD9F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0792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10" Type="http://schemas.openxmlformats.org/officeDocument/2006/relationships/image" Target="../media/image30.jpeg"/><Relationship Id="rId4" Type="http://schemas.openxmlformats.org/officeDocument/2006/relationships/image" Target="../media/image24.jpg"/><Relationship Id="rId9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внешний, здание, фотография, старый&#10;&#10;Описание создано автоматически">
            <a:extLst>
              <a:ext uri="{FF2B5EF4-FFF2-40B4-BE49-F238E27FC236}">
                <a16:creationId xmlns:a16="http://schemas.microsoft.com/office/drawing/2014/main" id="{83511D8E-3426-4E71-B54C-F603E25FD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AF65161-DBD9-4792-A137-8041EB043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4690" y="6335486"/>
            <a:ext cx="2593911" cy="522514"/>
          </a:xfrm>
        </p:spPr>
        <p:txBody>
          <a:bodyPr>
            <a:normAutofit fontScale="92500"/>
          </a:bodyPr>
          <a:lstStyle/>
          <a:p>
            <a:r>
              <a:rPr lang="ru-RU" sz="2400" dirty="0">
                <a:solidFill>
                  <a:srgbClr val="FF0000"/>
                </a:solidFill>
              </a:rPr>
              <a:t>Пасько Д. А. 43.1</a:t>
            </a:r>
          </a:p>
        </p:txBody>
      </p:sp>
    </p:spTree>
    <p:extLst>
      <p:ext uri="{BB962C8B-B14F-4D97-AF65-F5344CB8AC3E}">
        <p14:creationId xmlns:p14="http://schemas.microsoft.com/office/powerpoint/2010/main" val="384084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D43366-70B3-4AFC-9D89-310CA798E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1534" y="764373"/>
            <a:ext cx="7624665" cy="1293028"/>
          </a:xfrm>
        </p:spPr>
        <p:txBody>
          <a:bodyPr/>
          <a:lstStyle/>
          <a:p>
            <a:r>
              <a:rPr lang="ru-RU" dirty="0"/>
              <a:t>итоги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706D2A-4D55-44F3-AD02-09FE1D0AA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13390"/>
            <a:ext cx="10820400" cy="5042517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ru-RU" b="1" dirty="0"/>
              <a:t>Через 500 дней от «заселения рая» рост популяции окончательно прекратился. </a:t>
            </a:r>
            <a:r>
              <a:rPr lang="ru-RU" dirty="0"/>
              <a:t>Количество особей на этот момент было 2200 шт. </a:t>
            </a:r>
          </a:p>
          <a:p>
            <a:pPr algn="just"/>
            <a:r>
              <a:rPr lang="ru-RU" b="1" dirty="0"/>
              <a:t>А через 600 дней</a:t>
            </a:r>
            <a:r>
              <a:rPr lang="ru-RU" dirty="0"/>
              <a:t>, при минимальном количестве новых беременностей, </a:t>
            </a:r>
            <a:r>
              <a:rPr lang="ru-RU" b="1" dirty="0"/>
              <a:t>смертность детей достигла 100% </a:t>
            </a:r>
            <a:endParaRPr lang="ru-RU" dirty="0"/>
          </a:p>
          <a:p>
            <a:pPr algn="just"/>
            <a:r>
              <a:rPr lang="ru-RU" b="1" dirty="0"/>
              <a:t>Самцы-одиночки попрятались по дальним углам, самки потеряли желание и способность спариваться</a:t>
            </a:r>
            <a:r>
              <a:rPr lang="ru-RU" dirty="0"/>
              <a:t>. Популяция стала уменьшаться, но легче не стало. Мышиное общество прекратило своё существование. </a:t>
            </a:r>
            <a:r>
              <a:rPr lang="ru-RU" b="1" dirty="0"/>
              <a:t>Рай превратился в Ад и все умерили</a:t>
            </a:r>
            <a:r>
              <a:rPr lang="ru-RU" dirty="0"/>
              <a:t>. </a:t>
            </a:r>
          </a:p>
          <a:p>
            <a:pPr algn="just"/>
            <a:r>
              <a:rPr lang="ru-RU" dirty="0"/>
              <a:t>Средний возраст мыши в последней стадии существования мышиного рая составил 776 дней, что на 200 дней превышает верхнюю границу репродуктивного возраста. </a:t>
            </a:r>
            <a:r>
              <a:rPr lang="ru-RU" b="1" dirty="0"/>
              <a:t>Смертность молодняка составила 100%, количество беременностей было незначительным</a:t>
            </a:r>
            <a:r>
              <a:rPr lang="ru-RU" dirty="0"/>
              <a:t>, а вскоре составило 0. </a:t>
            </a:r>
            <a:r>
              <a:rPr lang="ru-RU" b="1" dirty="0"/>
              <a:t>Вымирающие мыши практиковали гомосексуализм, девиантное и необъяснимо агрессивное поведение в условиях избытка жизненно необходимых ресурсов</a:t>
            </a:r>
            <a:r>
              <a:rPr lang="ru-RU" dirty="0"/>
              <a:t>. </a:t>
            </a:r>
            <a:r>
              <a:rPr lang="ru-RU" b="1" dirty="0"/>
              <a:t>Процветал каннибализм при одновременном изобилии пищи, самки отказывались воспитывать детёнышей и убивали их</a:t>
            </a:r>
            <a:r>
              <a:rPr lang="ru-RU" dirty="0"/>
              <a:t>. Мыши стремительно вымирали, на 1780 день после начала эксперимента умер последний обитатель «мышиного рая».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1936954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1EDB90-6DD5-42B8-843C-5A06C869F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66B5E9-7C9F-46C7-B0D6-65BEDCAD8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31146"/>
            <a:ext cx="10820400" cy="4998128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ru-RU" u="sng" dirty="0"/>
              <a:t>Социология</a:t>
            </a:r>
            <a:r>
              <a:rPr lang="ru-RU" dirty="0"/>
              <a:t>:</a:t>
            </a:r>
          </a:p>
          <a:p>
            <a:pPr algn="just"/>
            <a:r>
              <a:rPr lang="ru-RU" dirty="0"/>
              <a:t>Комфортные условия для проживания социума </a:t>
            </a:r>
            <a:r>
              <a:rPr lang="ru-RU" b="1" dirty="0"/>
              <a:t>должны подразумевать не столько обилие материальной пищи, сколько пищи социальной (духовной). </a:t>
            </a:r>
            <a:r>
              <a:rPr lang="ru-RU" dirty="0"/>
              <a:t>Иначе говоря, нужно жизненное </a:t>
            </a:r>
            <a:r>
              <a:rPr lang="ru-RU" b="1" dirty="0"/>
              <a:t>пространство, для получения социальной роли (самореализации)</a:t>
            </a:r>
            <a:r>
              <a:rPr lang="ru-RU" dirty="0"/>
              <a:t>. Если этой возможности нет, как в эксперименте, то «райские для утробы» условия приведут сначала к поведенческой, а затем и физической деградации популяции. </a:t>
            </a:r>
          </a:p>
          <a:p>
            <a:pPr algn="just"/>
            <a:r>
              <a:rPr lang="ru-RU" dirty="0"/>
              <a:t>Если в социуме возникает </a:t>
            </a:r>
            <a:r>
              <a:rPr lang="ru-RU" b="1" dirty="0"/>
              <a:t>«перенаселение» в результате хороших условий жизни, то это приводит к уменьшению свободных социальных ролей и поведенческому сбою среди особей</a:t>
            </a:r>
            <a:r>
              <a:rPr lang="ru-RU" dirty="0"/>
              <a:t>. Нехватка пространства лишает возможности самореализации и затрудняет доступ к пище. И если последнее временно (до тех пор, пока рождаемость не упадёт), то первое во всех опытах лишало особей желания жить дальше, и приводило к смерти популяции. </a:t>
            </a:r>
          </a:p>
          <a:p>
            <a:pPr marL="0" indent="0" algn="just">
              <a:buNone/>
            </a:pPr>
            <a:r>
              <a:rPr lang="ru-RU" u="sng" dirty="0"/>
              <a:t>Биология</a:t>
            </a:r>
            <a:r>
              <a:rPr lang="ru-RU" dirty="0"/>
              <a:t>:</a:t>
            </a:r>
          </a:p>
          <a:p>
            <a:pPr algn="just"/>
            <a:r>
              <a:rPr lang="ru-RU" dirty="0"/>
              <a:t>Даже при обилии пищи перенаселённость приводит к вырождению вида за счёт естественных биологических установок.</a:t>
            </a:r>
          </a:p>
          <a:p>
            <a:pPr algn="just"/>
            <a:r>
              <a:rPr lang="ru-RU" dirty="0"/>
              <a:t>Естественный отбор перестаёт действовать при отсутствии ограничений извне; относительно человека естественный отбор прекратился уже давно. Чтобы выжить, мы должны ввести искусственный отбор за счёт ограничения рождаемости среди девиантных слоёв населения</a:t>
            </a:r>
          </a:p>
        </p:txBody>
      </p:sp>
    </p:spTree>
    <p:extLst>
      <p:ext uri="{BB962C8B-B14F-4D97-AF65-F5344CB8AC3E}">
        <p14:creationId xmlns:p14="http://schemas.microsoft.com/office/powerpoint/2010/main" val="2733073242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FC848B-3143-4D37-907D-36EB3757B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4808" y="437801"/>
            <a:ext cx="8610600" cy="1293028"/>
          </a:xfrm>
        </p:spPr>
        <p:txBody>
          <a:bodyPr/>
          <a:lstStyle/>
          <a:p>
            <a:r>
              <a:rPr lang="ru-RU" dirty="0"/>
              <a:t>Наш естественный прирост уже замедлился!</a:t>
            </a:r>
          </a:p>
        </p:txBody>
      </p:sp>
      <p:pic>
        <p:nvPicPr>
          <p:cNvPr id="5" name="Объект 4" descr="Изображение выглядит как текст, карта&#10;&#10;Описание создано автоматически">
            <a:extLst>
              <a:ext uri="{FF2B5EF4-FFF2-40B4-BE49-F238E27FC236}">
                <a16:creationId xmlns:a16="http://schemas.microsoft.com/office/drawing/2014/main" id="{A4E1D338-EE2E-448E-B084-16F00B640C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92" y="1730829"/>
            <a:ext cx="11541967" cy="4898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403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A0BEBA-C4E2-442C-8541-A6A1A8141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260" y="639315"/>
            <a:ext cx="8610600" cy="1293028"/>
          </a:xfrm>
        </p:spPr>
        <p:txBody>
          <a:bodyPr>
            <a:normAutofit fontScale="90000"/>
          </a:bodyPr>
          <a:lstStyle/>
          <a:p>
            <a:r>
              <a:rPr lang="ru-RU" dirty="0"/>
              <a:t>Дегенератов сейчас так много, что об этом запрещено говорить и нельзя думать!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72E96C-8FAE-48B3-80D0-731C75E10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490325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ru-RU" sz="1800" b="1" i="1" dirty="0"/>
              <a:t>М. В. Волоцкой</a:t>
            </a:r>
            <a:r>
              <a:rPr lang="ru-RU" sz="1800" i="1" dirty="0"/>
              <a:t>. Поднятие жизненных сил расы. Один из практических путей:</a:t>
            </a:r>
            <a:endParaRPr lang="ru-RU" sz="1800" dirty="0"/>
          </a:p>
          <a:p>
            <a:pPr marL="0" indent="0" algn="just">
              <a:buNone/>
            </a:pPr>
            <a:r>
              <a:rPr lang="ru-RU" sz="1800" dirty="0"/>
              <a:t>Стоит только вспомнить, </a:t>
            </a:r>
            <a:r>
              <a:rPr lang="ru-RU" sz="1800" b="1" dirty="0"/>
              <a:t>какой с каждым поколением возрастающий процент оказывается в нашей среде лысых, близоруких, страдающих кариозом зубов </a:t>
            </a:r>
            <a:r>
              <a:rPr lang="ru-RU" sz="1800" dirty="0"/>
              <a:t>и пр. Что касается последней болезни, то известно, что она у естественных народов встречается гораздо реже, чем у цивилизованных. Так, процентное ее содержание среди эскимосов = 2,5%, среди индейцев от 3 до 10%, малайцев от 3 до 20%, китайцев – 40%, европейцев от 80 до 96%.</a:t>
            </a:r>
          </a:p>
          <a:p>
            <a:pPr marL="0" indent="0" algn="just">
              <a:buNone/>
            </a:pPr>
            <a:r>
              <a:rPr lang="ru-RU" sz="1800" dirty="0"/>
              <a:t>Но особенно серьёзного внимания заслуживают все чаще и чаще появляющиеся указания различных исследователей (Морель, </a:t>
            </a:r>
            <a:r>
              <a:rPr lang="ru-RU" sz="1800" dirty="0" err="1"/>
              <a:t>Оттинген</a:t>
            </a:r>
            <a:r>
              <a:rPr lang="ru-RU" sz="1800" dirty="0"/>
              <a:t>, А. Форель, </a:t>
            </a:r>
            <a:r>
              <a:rPr lang="ru-RU" sz="1800" dirty="0" err="1"/>
              <a:t>Шалльмайер</a:t>
            </a:r>
            <a:r>
              <a:rPr lang="ru-RU" sz="1800" dirty="0"/>
              <a:t>, </a:t>
            </a:r>
            <a:r>
              <a:rPr lang="ru-RU" sz="1800" dirty="0" err="1"/>
              <a:t>Фелингер</a:t>
            </a:r>
            <a:r>
              <a:rPr lang="ru-RU" sz="1800" dirty="0"/>
              <a:t> и др.) на констатируемое во всех цивилизованных странах </a:t>
            </a:r>
            <a:r>
              <a:rPr lang="ru-RU" sz="1800" b="1" dirty="0"/>
              <a:t>прогрессивное увеличение числа слабоумных, идиотов и душевнобольных, количество которых, как указывают эти авторы, растёт значительно быстрее, чем возрастает общая численность населения</a:t>
            </a:r>
            <a:r>
              <a:rPr lang="ru-RU" sz="1800" dirty="0"/>
              <a:t>. В частности, для России на это грозное явление указывал акад. В. М. Бехтерев в своей речи на открытии, в 1908 г., </a:t>
            </a:r>
            <a:r>
              <a:rPr lang="ru-RU" sz="1800" dirty="0" err="1"/>
              <a:t>Психо</a:t>
            </a:r>
            <a:r>
              <a:rPr lang="ru-RU" sz="1800" dirty="0"/>
              <a:t>-Неврологического Института в Петербурге. В учебнике психиатрии Эмиля </a:t>
            </a:r>
            <a:r>
              <a:rPr lang="ru-RU" sz="1800" dirty="0" err="1"/>
              <a:t>Крепелина</a:t>
            </a:r>
            <a:r>
              <a:rPr lang="ru-RU" sz="1800" dirty="0"/>
              <a:t>, в главе, посвящённой росту числа душевнобольных (т. I, стр. 115 и след.), мы находим следующие цифры: </a:t>
            </a:r>
            <a:r>
              <a:rPr lang="ru-RU" sz="1800" b="1" dirty="0"/>
              <a:t>в Нидерландах число призреваемых душевнобольных возросло от 1850 до 1899 гг. с 5,16 до 14,12 чел. на 10.000 жителей, в Пруссии от 1875 до 1900 гг. с 5,7 до 16,9, в Англии от 1869-1903 гг. цифра возросла с 24,0 до 34,1, в Баварии с 4,0 до 17,1</a:t>
            </a:r>
            <a:r>
              <a:rPr lang="ru-RU" sz="1800" dirty="0"/>
              <a:t>. Подобные же результаты наблюдаются и в других странах, где существует правильное призрение душевнобольных.</a:t>
            </a:r>
          </a:p>
        </p:txBody>
      </p:sp>
    </p:spTree>
    <p:extLst>
      <p:ext uri="{BB962C8B-B14F-4D97-AF65-F5344CB8AC3E}">
        <p14:creationId xmlns:p14="http://schemas.microsoft.com/office/powerpoint/2010/main" val="238781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26ED15-5E8A-4713-BE3A-5BFE65B72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Объект 4" descr="Изображение выглядит как человек, внутренний, большой&#10;&#10;Описание создано автоматически">
            <a:extLst>
              <a:ext uri="{FF2B5EF4-FFF2-40B4-BE49-F238E27FC236}">
                <a16:creationId xmlns:a16="http://schemas.microsoft.com/office/drawing/2014/main" id="{F005F9F7-8970-4D0D-A662-A81A06BE4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pic>
        <p:nvPicPr>
          <p:cNvPr id="7" name="Рисунок 6" descr="Изображение выглядит как цветной, внешний&#10;&#10;Описание создано автоматически">
            <a:extLst>
              <a:ext uri="{FF2B5EF4-FFF2-40B4-BE49-F238E27FC236}">
                <a16:creationId xmlns:a16="http://schemas.microsoft.com/office/drawing/2014/main" id="{71FBBC40-A87B-4142-9C41-56AF6D8D5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19280" cy="6858000"/>
          </a:xfrm>
          <a:prstGeom prst="rect">
            <a:avLst/>
          </a:prstGeom>
        </p:spPr>
      </p:pic>
      <p:pic>
        <p:nvPicPr>
          <p:cNvPr id="9" name="Рисунок 8" descr="Изображение выглядит как человек, здание, внешний, земля&#10;&#10;Описание создано автоматически">
            <a:extLst>
              <a:ext uri="{FF2B5EF4-FFF2-40B4-BE49-F238E27FC236}">
                <a16:creationId xmlns:a16="http://schemas.microsoft.com/office/drawing/2014/main" id="{2052591E-7799-4E88-9520-BC3D89504B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1999" cy="6854040"/>
          </a:xfrm>
          <a:prstGeom prst="rect">
            <a:avLst/>
          </a:prstGeom>
        </p:spPr>
      </p:pic>
      <p:pic>
        <p:nvPicPr>
          <p:cNvPr id="11" name="Рисунок 10" descr="Изображение выглядит как дерево, человек, внешний, в позе&#10;&#10;Описание создано автоматически">
            <a:extLst>
              <a:ext uri="{FF2B5EF4-FFF2-40B4-BE49-F238E27FC236}">
                <a16:creationId xmlns:a16="http://schemas.microsoft.com/office/drawing/2014/main" id="{6AE7CC8F-5D2A-4EC1-A1B1-5598B4B2DB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962"/>
            <a:ext cx="12191999" cy="6854040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человек, внешний, дерево, молодой&#10;&#10;Описание создано автоматически">
            <a:extLst>
              <a:ext uri="{FF2B5EF4-FFF2-40B4-BE49-F238E27FC236}">
                <a16:creationId xmlns:a16="http://schemas.microsoft.com/office/drawing/2014/main" id="{26BE512F-CA42-44D2-8F76-A0D7B42148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922"/>
            <a:ext cx="12191999" cy="6842156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человек, женщина, стена&#10;&#10;Описание создано автоматически">
            <a:extLst>
              <a:ext uri="{FF2B5EF4-FFF2-40B4-BE49-F238E27FC236}">
                <a16:creationId xmlns:a16="http://schemas.microsoft.com/office/drawing/2014/main" id="{8D70FB03-25D9-4132-860A-980E64237E2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0"/>
          <a:stretch/>
        </p:blipFill>
        <p:spPr>
          <a:xfrm>
            <a:off x="0" y="-7923"/>
            <a:ext cx="7945120" cy="6857999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человек, женщина, одежда, волосы&#10;&#10;Описание создано автоматически">
            <a:extLst>
              <a:ext uri="{FF2B5EF4-FFF2-40B4-BE49-F238E27FC236}">
                <a16:creationId xmlns:a16="http://schemas.microsoft.com/office/drawing/2014/main" id="{5651521F-1D8F-4374-B72E-437D6B3282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0" y="15842"/>
            <a:ext cx="4991100" cy="6854039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человек, мужчина, внешний, разговаривает&#10;&#10;Описание создано автоматически">
            <a:extLst>
              <a:ext uri="{FF2B5EF4-FFF2-40B4-BE49-F238E27FC236}">
                <a16:creationId xmlns:a16="http://schemas.microsoft.com/office/drawing/2014/main" id="{92EB9885-6BB2-4271-833B-429A5FEE12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749"/>
            <a:ext cx="12191999" cy="6842157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человек, внутренний, сидит, мужчина&#10;&#10;Описание создано автоматически">
            <a:extLst>
              <a:ext uri="{FF2B5EF4-FFF2-40B4-BE49-F238E27FC236}">
                <a16:creationId xmlns:a16="http://schemas.microsoft.com/office/drawing/2014/main" id="{4C268A8F-C027-4A08-B03A-BD6E9C47D89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8"/>
          <a:stretch/>
        </p:blipFill>
        <p:spPr>
          <a:xfrm>
            <a:off x="1" y="7922"/>
            <a:ext cx="12191999" cy="684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9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2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25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500"/>
                            </p:stCondLst>
                            <p:childTnLst>
                              <p:par>
                                <p:cTn id="35" presetID="16" presetClass="entr" presetSubtype="2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800B2F-161A-4910-BF80-F0649AB8A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416" y="350377"/>
            <a:ext cx="6495956" cy="1905000"/>
          </a:xfrm>
        </p:spPr>
        <p:txBody>
          <a:bodyPr/>
          <a:lstStyle/>
          <a:p>
            <a:r>
              <a:rPr lang="ru-RU" dirty="0"/>
              <a:t>Думаете, с нами так не будет?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FC2A48-FE84-435B-8D56-9A602BF9B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2516" y="2194560"/>
            <a:ext cx="6835805" cy="40241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Все совпадения с </a:t>
            </a:r>
          </a:p>
          <a:p>
            <a:r>
              <a:rPr lang="ru-RU" dirty="0"/>
              <a:t>чередой сексуальных революций, </a:t>
            </a:r>
          </a:p>
          <a:p>
            <a:r>
              <a:rPr lang="ru-RU" dirty="0"/>
              <a:t>войн, </a:t>
            </a:r>
          </a:p>
          <a:p>
            <a:r>
              <a:rPr lang="ru-RU" dirty="0"/>
              <a:t>порнографией, </a:t>
            </a:r>
          </a:p>
          <a:p>
            <a:r>
              <a:rPr lang="ru-RU" dirty="0"/>
              <a:t>нежеланием заводить детей и семьи, </a:t>
            </a:r>
          </a:p>
          <a:p>
            <a:r>
              <a:rPr lang="ru-RU" dirty="0"/>
              <a:t>гомосексуалистами, </a:t>
            </a:r>
          </a:p>
          <a:p>
            <a:r>
              <a:rPr lang="ru-RU" dirty="0"/>
              <a:t>матерями-одиночками, </a:t>
            </a:r>
          </a:p>
          <a:p>
            <a:r>
              <a:rPr lang="ru-RU" dirty="0"/>
              <a:t>подменой реального общения сидением в интернете и т. д. </a:t>
            </a:r>
          </a:p>
          <a:p>
            <a:pPr marL="0" indent="0">
              <a:buNone/>
            </a:pPr>
            <a:r>
              <a:rPr lang="ru-RU" dirty="0"/>
              <a:t>НЕ СЛУЧАЙНЫ!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484D1D-B118-4226-B535-B12C06169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034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2980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DEF625D-3989-40A8-8193-B61D5E589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" y="225789"/>
            <a:ext cx="11623040" cy="6347731"/>
          </a:xfrm>
        </p:spPr>
        <p:txBody>
          <a:bodyPr>
            <a:normAutofit/>
          </a:bodyPr>
          <a:lstStyle/>
          <a:p>
            <a:pPr marL="670560" indent="0" algn="just">
              <a:lnSpc>
                <a:spcPct val="115000"/>
              </a:lnSpc>
              <a:spcAft>
                <a:spcPts val="1000"/>
              </a:spcAft>
              <a:buNone/>
            </a:pPr>
            <a:endParaRPr lang="ru-RU" sz="1800" i="1" dirty="0">
              <a:latin typeface="Cambria" panose="02040503050406030204" pitchFamily="18" charset="0"/>
              <a:ea typeface="Calibri" panose="020F0502020204030204" pitchFamily="34" charset="0"/>
              <a:cs typeface="Cambria" panose="02040503050406030204" pitchFamily="18" charset="0"/>
            </a:endParaRPr>
          </a:p>
          <a:p>
            <a:pPr marL="670560" indent="0" algn="just">
              <a:lnSpc>
                <a:spcPct val="115000"/>
              </a:lnSpc>
              <a:spcAft>
                <a:spcPts val="1000"/>
              </a:spcAft>
              <a:buNone/>
            </a:pPr>
            <a:r>
              <a:rPr lang="ru-RU" sz="1800" i="1" dirty="0">
                <a:latin typeface="Cambria" panose="020405030504060302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Главенство 6000 спартанцев над более 350 тысяч илотов мыслимо только вследствие высокой расовой ценности спартанцев.  Но это было результатом систематического сохранения расы; таким образом, Спарту следует рассматривать как первое Народное государство. </a:t>
            </a:r>
            <a:r>
              <a:rPr lang="ru-RU" sz="1800" b="1" i="1" dirty="0">
                <a:solidFill>
                  <a:srgbClr val="FFFF00"/>
                </a:solidFill>
                <a:latin typeface="Cambria" panose="020405030504060302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Воздействие на больных, слабых, деформированных детей, одним словом – их уничтожение, было более достойным и на деле в тысячу раз более гуманным, чем несчастное безумие наших дней, которое сохраняет наиболее патологических субъектов, да и любой ценой, и тем не менее лишает жизни 100 тысяч здоровых детей, в результате контроля за рождаемостью, либо через аборты, чтобы затем разводить расу дегенератов, обременённых болезнями</a:t>
            </a:r>
            <a:r>
              <a:rPr lang="ru-RU" sz="1800" b="1" i="1" dirty="0">
                <a:latin typeface="Cambria" panose="020405030504060302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 </a:t>
            </a:r>
            <a:r>
              <a:rPr lang="ru-RU" sz="1800" i="1" dirty="0">
                <a:latin typeface="Cambria" panose="020405030504060302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(</a:t>
            </a:r>
            <a:r>
              <a:rPr lang="ru-RU" sz="1800" b="1" i="1" dirty="0">
                <a:latin typeface="Cambria" panose="020405030504060302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Hitlers Zweites Buch</a:t>
            </a:r>
            <a:r>
              <a:rPr lang="ru-RU" sz="1800" i="1" dirty="0">
                <a:latin typeface="Cambria" panose="020405030504060302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)</a:t>
            </a:r>
          </a:p>
          <a:p>
            <a:pPr marL="670560" indent="0" algn="just">
              <a:lnSpc>
                <a:spcPct val="115000"/>
              </a:lnSpc>
              <a:spcAft>
                <a:spcPts val="1000"/>
              </a:spcAft>
              <a:buNone/>
            </a:pPr>
            <a:r>
              <a:rPr lang="ru-RU" sz="1800" i="1" dirty="0">
                <a:latin typeface="Cambria" panose="020405030504060302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Каждое человеческое существо имеет право на свою долю личного счастья, но не каждый имеет право быть отцом или матерью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1800" b="1" i="1" dirty="0">
                <a:latin typeface="Cambria" panose="020405030504060302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Ю. А. Филипченко)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70560" indent="0" algn="just">
              <a:lnSpc>
                <a:spcPct val="115000"/>
              </a:lnSpc>
              <a:spcAft>
                <a:spcPts val="1000"/>
              </a:spcAft>
              <a:buNone/>
            </a:pPr>
            <a:r>
              <a:rPr lang="ru-RU" sz="1800" i="1" dirty="0">
                <a:latin typeface="Cambria" panose="020405030504060302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Если же правый глаз твой соблазняет тебя, вырви его и брось от себя, ибо лучше для тебя, чтобы погиб один из членов твоих, а не все тело твоё было ввержено в геенну. И если правая твоя рука соблазняет тебя, отсеки ее и брось от себя, ибо лучше для тебя, чтобы погиб один из членов твоих, а не все тело твоё было ввержено в геенну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1800" b="1" i="1" dirty="0">
                <a:latin typeface="Cambria" panose="020405030504060302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Матфей</a:t>
            </a:r>
            <a:r>
              <a:rPr lang="ru-RU" sz="1800" i="1" dirty="0">
                <a:latin typeface="Cambria" panose="020405030504060302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. Гл. 5: 29-30)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70560" indent="0" algn="just">
              <a:lnSpc>
                <a:spcPct val="115000"/>
              </a:lnSpc>
              <a:spcAft>
                <a:spcPts val="1000"/>
              </a:spcAft>
              <a:buNone/>
            </a:pPr>
            <a:r>
              <a:rPr lang="ru-RU" sz="1800" i="1" dirty="0">
                <a:latin typeface="Cambria" panose="020405030504060302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Свобода – это хорошо. Ещё лучше, когда свобода ограничена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1800" b="1" i="1" dirty="0">
                <a:latin typeface="Cambria" panose="020405030504060302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Владимир Биллинг)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8141200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11FF905-135D-4C00-846D-23A467D0B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481" y="1236132"/>
            <a:ext cx="9601196" cy="3318936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ru-RU" dirty="0"/>
              <a:t>Откуда мы пришли — вопрос, конечно, очень интересный, но совершенно другой вопрос: куда мы идём</a:t>
            </a:r>
          </a:p>
          <a:p>
            <a:pPr marL="0" indent="0" algn="ctr">
              <a:buNone/>
            </a:pPr>
            <a:r>
              <a:rPr lang="ru-RU" i="1" dirty="0"/>
              <a:t>Джон Глэд</a:t>
            </a:r>
            <a:endParaRPr lang="ru-RU" dirty="0"/>
          </a:p>
          <a:p>
            <a:pPr marL="0" indent="0" algn="ctr">
              <a:buNone/>
            </a:pPr>
            <a:r>
              <a:rPr lang="ru-RU" dirty="0"/>
              <a:t>Природа не признает ничего противоестественного и на противоестественный отбор реагирует вырождением культивирующего его народа. Так погибли многие культуры, так может погибнуть и наша. Но эта гибель будет отнюдь не «естественной смертью» расы или «Западной Фаустовской культуры», как предпочитает выражаться Шпенглер, а прямым самоубийством</a:t>
            </a:r>
          </a:p>
          <a:p>
            <a:pPr marL="0" indent="0" algn="ctr">
              <a:buNone/>
            </a:pPr>
            <a:r>
              <a:rPr lang="ru-RU" i="1" dirty="0"/>
              <a:t>Н. К. Кольцов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360470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6A4B64-4AA1-44A5-8F25-320157ABC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655" y="356838"/>
            <a:ext cx="8610600" cy="1293028"/>
          </a:xfrm>
        </p:spPr>
        <p:txBody>
          <a:bodyPr/>
          <a:lstStyle/>
          <a:p>
            <a:r>
              <a:rPr lang="ru-RU" dirty="0"/>
              <a:t>Проблема перенаселения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D44D6CE8-BA40-4C1B-911F-F24EE675C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31" y="2064170"/>
            <a:ext cx="5495146" cy="37356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Объект 2">
            <a:extLst>
              <a:ext uri="{FF2B5EF4-FFF2-40B4-BE49-F238E27FC236}">
                <a16:creationId xmlns:a16="http://schemas.microsoft.com/office/drawing/2014/main" id="{F033D927-827A-4350-AF59-454F0648A06C}"/>
              </a:ext>
            </a:extLst>
          </p:cNvPr>
          <p:cNvSpPr txBox="1">
            <a:spLocks/>
          </p:cNvSpPr>
          <p:nvPr/>
        </p:nvSpPr>
        <p:spPr>
          <a:xfrm>
            <a:off x="6096000" y="1892719"/>
            <a:ext cx="5999085" cy="421511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Количество людей на планете:</a:t>
            </a:r>
          </a:p>
          <a:p>
            <a:r>
              <a:rPr lang="ru-RU" dirty="0"/>
              <a:t>0.3 миллиарда — 1 н. э.</a:t>
            </a:r>
          </a:p>
          <a:p>
            <a:r>
              <a:rPr lang="ru-RU" dirty="0"/>
              <a:t>0.4 миллиарда — 1000 год</a:t>
            </a:r>
          </a:p>
          <a:p>
            <a:r>
              <a:rPr lang="ru-RU" dirty="0"/>
              <a:t>1 миллиард —1820 год</a:t>
            </a:r>
          </a:p>
          <a:p>
            <a:r>
              <a:rPr lang="ru-RU" dirty="0"/>
              <a:t>2 миллиарда — 1927 год</a:t>
            </a:r>
          </a:p>
          <a:p>
            <a:r>
              <a:rPr lang="ru-RU" dirty="0"/>
              <a:t>3 миллиарда — 1960 год</a:t>
            </a:r>
          </a:p>
          <a:p>
            <a:r>
              <a:rPr lang="ru-RU" dirty="0"/>
              <a:t>4 миллиарда — 1974 год</a:t>
            </a:r>
          </a:p>
          <a:p>
            <a:r>
              <a:rPr lang="ru-RU" dirty="0"/>
              <a:t>5 миллиардов — июль 1987 года</a:t>
            </a:r>
          </a:p>
          <a:p>
            <a:r>
              <a:rPr lang="ru-RU" dirty="0"/>
              <a:t>6 миллиардов — октябрь 1999 года</a:t>
            </a:r>
          </a:p>
          <a:p>
            <a:r>
              <a:rPr lang="ru-RU" dirty="0"/>
              <a:t>7 миллиардов — 31 октября 2011 года</a:t>
            </a:r>
          </a:p>
          <a:p>
            <a:r>
              <a:rPr lang="ru-RU" dirty="0"/>
              <a:t>Если динамика роста численности не претерпит разительных изменений, то рубеж в 8 миллиардов человек будет преодолён примерно в 2024 году</a:t>
            </a:r>
          </a:p>
          <a:p>
            <a:r>
              <a:rPr lang="ru-RU" dirty="0"/>
              <a:t>11.184 миллиарда — 2100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396502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AE516B-1DE9-44B9-8E32-1416607C0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29" y="1147889"/>
            <a:ext cx="11692631" cy="1304123"/>
          </a:xfrm>
        </p:spPr>
        <p:txBody>
          <a:bodyPr>
            <a:normAutofit/>
          </a:bodyPr>
          <a:lstStyle/>
          <a:p>
            <a:r>
              <a:rPr lang="ru-RU" sz="3200" dirty="0"/>
              <a:t>Ограниченность жизненного пространства → Естественный отбор → врождённая экспансия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A204AB-F288-4A38-8659-8361862AA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944" y="2452012"/>
            <a:ext cx="10820400" cy="402412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800" dirty="0">
                <a:latin typeface="Arial Narrow" panose="020B0606020202030204" pitchFamily="34" charset="0"/>
              </a:rPr>
              <a:t>Виды живых организмов на планете бессчетны, и на индивидуальном уровне их инстинкты самосохранения и воспроизводства всегда бесконечны. Однако пространство, на котором разворачивается это буйство жизни – ограничено. Это – поверхность точно измеренного шара, на которой миллиарды и миллиарды живых существ борются друг с другом ради жизни и процветания. Именно в ограниченности жизненного пространства лежит принуждение к борьбе за выживание, а борьба за выживание, в свою очередь, представляет собой необходимое условие для эволюции</a:t>
            </a:r>
          </a:p>
          <a:p>
            <a:pPr marL="0" indent="0" algn="r">
              <a:buNone/>
            </a:pPr>
            <a:r>
              <a:rPr lang="ru-RU" sz="2800" b="1" i="1" dirty="0">
                <a:latin typeface="Arial Narrow" panose="020B0606020202030204" pitchFamily="34" charset="0"/>
              </a:rPr>
              <a:t>Вторая книга Гитлера</a:t>
            </a:r>
          </a:p>
        </p:txBody>
      </p:sp>
    </p:spTree>
    <p:extLst>
      <p:ext uri="{BB962C8B-B14F-4D97-AF65-F5344CB8AC3E}">
        <p14:creationId xmlns:p14="http://schemas.microsoft.com/office/powerpoint/2010/main" val="301347865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8AD67CED-E8CF-4C0E-93C2-D584568FD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112" y="1260629"/>
            <a:ext cx="11195482" cy="5504155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Сущность любого существа, в том числе и его мозг, были созданы для решение биологических задач. Вот эти три </a:t>
            </a:r>
            <a:r>
              <a:rPr lang="ru-RU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основные биологические задачи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для человека: </a:t>
            </a:r>
            <a:r>
              <a:rPr lang="ru-RU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ЕДА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(БОГАСТВО), </a:t>
            </a:r>
            <a:r>
              <a:rPr lang="ru-RU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РАЗМНОЖЕНИЕ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(СЕКС) и </a:t>
            </a:r>
            <a:r>
              <a:rPr lang="ru-RU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ДОМИНАНТНОСТЬ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(ПОНТЫ). Но все эти три биологические задачи возникли из другой сверхзадачи — </a:t>
            </a:r>
            <a:r>
              <a:rPr lang="ru-RU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ЭКОНОМИЯ ЭНЕРГИИ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Любой биологический организм на планете земля конкурирует с другими биологическими организмами за ЭНЕРГИЮ, потому что </a:t>
            </a:r>
            <a:r>
              <a:rPr lang="ru-RU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любые ресурсы на нашей планете ограничены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Поэтому для эффективного выживания нужно: стремиться как можно больше получить энергии и стремиться как можно меньше ее тратить. </a:t>
            </a:r>
          </a:p>
          <a:p>
            <a:pPr algn="just"/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Вот почему </a:t>
            </a:r>
            <a:r>
              <a:rPr lang="ru-RU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биологическая экспансия любого вида животных на планете может быть ограничена только внешними условиями</a:t>
            </a:r>
            <a:r>
              <a:rPr lang="ru-RU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(хищниками, климатом, питанием, пространством и т. д.). </a:t>
            </a:r>
            <a:r>
              <a:rPr lang="ru-RU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Если биологических ограничений не будет, то данный вид животных будет размножаться и осуществлять свою экспансию до бесконечности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В этом суть основной биологической задачи любого животного, в том числе и человека — бесконечная экспансия и победа собственных генов в конкуренции с другими генами. Вот почему, вы так хотите больше денег, даже когда их у вас достаточно для жизни. Вот почему вы мечтаете о «свободе» не работать . Вот почему купив одну машину, вы уже через полгода мечтаете о следующей, более дорогой. </a:t>
            </a:r>
          </a:p>
          <a:p>
            <a:pPr algn="just"/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Мы, в прямом смысле, продукт естественного отбора и поэтому нам во многом свойственно биологическое поведение (животное поведение). И это путь в никуда, потому что </a:t>
            </a:r>
            <a:r>
              <a:rPr lang="ru-RU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любая экспансия в какой-то момент достигнет границы своих возможностей и застопориться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Дальше будет либо полное вымирание, либо перезагрузка системы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 algn="r">
              <a:buNone/>
            </a:pPr>
            <a:r>
              <a:rPr lang="ru-RU" b="1" i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Денис Борисов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41747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EA5387D-64D8-4D6C-B109-FF4E81DF6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Объект 4">
            <a:extLst>
              <a:ext uri="{FF2B5EF4-FFF2-40B4-BE49-F238E27FC236}">
                <a16:creationId xmlns:a16="http://schemas.microsoft.com/office/drawing/2014/main" id="{F7DEE7E3-1825-4A81-B03D-85468A8BF3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963" b="2037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209075-D718-41C7-8F38-892FFE639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37" y="111230"/>
            <a:ext cx="7867261" cy="1293028"/>
          </a:xfrm>
        </p:spPr>
        <p:txBody>
          <a:bodyPr>
            <a:normAutofit/>
          </a:bodyPr>
          <a:lstStyle/>
          <a:p>
            <a:r>
              <a:rPr lang="ru-RU" dirty="0"/>
              <a:t>Кролики против фермеров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B25C15B-6748-4962-A1E2-2FDD82383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9898" y="1322774"/>
            <a:ext cx="3536300" cy="4895912"/>
          </a:xfrm>
        </p:spPr>
        <p:txBody>
          <a:bodyPr>
            <a:normAutofit fontScale="62500" lnSpcReduction="20000"/>
          </a:bodyPr>
          <a:lstStyle/>
          <a:p>
            <a:pPr marL="0" indent="0" algn="just">
              <a:buNone/>
            </a:pPr>
            <a:r>
              <a:rPr lang="ru-RU" dirty="0"/>
              <a:t>Многие помнят историю о том, как кролики заполонили Австралию, принося немало проблем сельскому хозяйству и аборигенным видам животных. Для того, чтобы предотвратить их массовое распространение, австралийские власти даже сооружали стену. Но о том, чем закончилась эта борьба с пушистыми зверьками, мало кому известно.</a:t>
            </a:r>
          </a:p>
          <a:p>
            <a:pPr marL="0" indent="0" algn="just">
              <a:buNone/>
            </a:pPr>
            <a:r>
              <a:rPr lang="ru-RU" dirty="0"/>
              <a:t>А началось все с необдуманного поступка, когда Том Остин, страстный любитель охоты, выпустил несколько животных в дикую природу, решив, что вреда от этого не будет никакого, а он спустя некоторое время сможет на них охотиться. Произошло это роковое событие в 1859 году. Мир диких животных Австралии довольно специфичен. Под влиянием длительной изоляции на континенте сформировалась особая экосистема, которая оказалась не готова к тысячам кроликов. Дело в том, что на большей части Австралии нет хищников, способных сдерживать взрывной рост популяции каких-либо животных…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272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ADA4FD-858C-4035-A7E2-2654FFFA1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711" y="727051"/>
            <a:ext cx="9864012" cy="1293028"/>
          </a:xfrm>
        </p:spPr>
        <p:txBody>
          <a:bodyPr>
            <a:normAutofit/>
          </a:bodyPr>
          <a:lstStyle/>
          <a:p>
            <a:r>
              <a:rPr lang="ru-RU" dirty="0"/>
              <a:t>Вселенная-25. исходные условия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BB5B80F-E1E6-40C7-BE04-240C27BF7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94560"/>
            <a:ext cx="5816600" cy="4024125"/>
          </a:xfrm>
        </p:spPr>
        <p:txBody>
          <a:bodyPr>
            <a:normAutofit/>
          </a:bodyPr>
          <a:lstStyle/>
          <a:p>
            <a:r>
              <a:rPr lang="ru-RU" b="1" dirty="0"/>
              <a:t>Джон Калхун</a:t>
            </a:r>
            <a:r>
              <a:rPr lang="ru-RU" dirty="0"/>
              <a:t> начал проводить эксперимент в</a:t>
            </a:r>
            <a:r>
              <a:rPr lang="ru-RU" b="1" dirty="0"/>
              <a:t>1972 году </a:t>
            </a:r>
          </a:p>
          <a:p>
            <a:r>
              <a:rPr lang="ru-RU" dirty="0"/>
              <a:t>Использовался</a:t>
            </a:r>
            <a:r>
              <a:rPr lang="ru-RU" b="1" dirty="0"/>
              <a:t> БАК 2Х2 метра и высотой 1.5 метра</a:t>
            </a:r>
          </a:p>
          <a:p>
            <a:r>
              <a:rPr lang="ru-RU" dirty="0"/>
              <a:t>Внутри были созданы </a:t>
            </a:r>
            <a:r>
              <a:rPr lang="ru-RU" b="1" dirty="0"/>
              <a:t>идеальные условия </a:t>
            </a:r>
            <a:r>
              <a:rPr lang="ru-RU" dirty="0"/>
              <a:t>жизни: много места, пищи, воды, идеальная температура и влажность, грунт, ходы и норы, отсутствие хищников и проблем</a:t>
            </a:r>
          </a:p>
          <a:p>
            <a:r>
              <a:rPr lang="ru-RU" b="1" dirty="0"/>
              <a:t>Изначально</a:t>
            </a:r>
            <a:r>
              <a:rPr lang="ru-RU" dirty="0"/>
              <a:t> в бак заселялись 4 пары мышей (</a:t>
            </a:r>
            <a:r>
              <a:rPr lang="ru-RU" b="1" dirty="0"/>
              <a:t>8 особей</a:t>
            </a:r>
            <a:r>
              <a:rPr lang="ru-RU" dirty="0"/>
              <a:t>)</a:t>
            </a:r>
            <a:endParaRPr lang="en-US" dirty="0"/>
          </a:p>
        </p:txBody>
      </p:sp>
      <p:pic>
        <p:nvPicPr>
          <p:cNvPr id="8" name="Объект 4">
            <a:extLst>
              <a:ext uri="{FF2B5EF4-FFF2-40B4-BE49-F238E27FC236}">
                <a16:creationId xmlns:a16="http://schemas.microsoft.com/office/drawing/2014/main" id="{EF3AAA8F-FFFF-460C-B47C-A169B0033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743" y="2020078"/>
            <a:ext cx="5365500" cy="419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716384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B015324-98EE-4370-8001-85C1278A1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4E49BFF-40A2-4616-8638-9CBE4EC1F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4376C8-E63C-4DA0-BCC2-369F625EB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377812"/>
            <a:ext cx="3977639" cy="766591"/>
          </a:xfrm>
        </p:spPr>
        <p:txBody>
          <a:bodyPr anchor="b">
            <a:normAutofit/>
          </a:bodyPr>
          <a:lstStyle/>
          <a:p>
            <a:pPr algn="l"/>
            <a:r>
              <a:rPr lang="ru-RU" sz="3200" dirty="0"/>
              <a:t>Рост популяции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089D1E-E128-483B-AB9D-02E9EA5ED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r>
              <a:rPr lang="ru-RU" b="1" dirty="0"/>
              <a:t>Через 104 дня появилось первое потомство</a:t>
            </a:r>
          </a:p>
          <a:p>
            <a:r>
              <a:rPr lang="ru-RU" b="1" dirty="0"/>
              <a:t>Каждые 55 дней популяция «ВСЕЛЕННОЙ» удваивалась</a:t>
            </a:r>
          </a:p>
          <a:p>
            <a:r>
              <a:rPr lang="ru-RU" b="1" dirty="0"/>
              <a:t>Через 315 дней в "ВСЕЛЕННОЙ жило 600 мышей!</a:t>
            </a:r>
            <a:r>
              <a:rPr lang="ru-RU" dirty="0"/>
              <a:t> И в это время естественный прирост начал замедляться... </a:t>
            </a:r>
            <a:endParaRPr lang="en-US" sz="1600" dirty="0"/>
          </a:p>
        </p:txBody>
      </p:sp>
      <p:pic>
        <p:nvPicPr>
          <p:cNvPr id="8" name="Объект 4" descr="Изображение выглядит как животное, кот, млекопитающее, внутренний&#10;&#10;Описание создано автоматически">
            <a:extLst>
              <a:ext uri="{FF2B5EF4-FFF2-40B4-BE49-F238E27FC236}">
                <a16:creationId xmlns:a16="http://schemas.microsoft.com/office/drawing/2014/main" id="{F5045717-B8C4-47C0-9A59-96780C240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447" y="2760955"/>
            <a:ext cx="7033554" cy="40970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51929932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46DF6C-AD67-4D74-B097-9CCDB4562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>
            <a:normAutofit fontScale="90000"/>
          </a:bodyPr>
          <a:lstStyle/>
          <a:p>
            <a:r>
              <a:rPr lang="ru-RU" dirty="0"/>
              <a:t>Проявления социального кризиса</a:t>
            </a:r>
          </a:p>
        </p:txBody>
      </p:sp>
      <p:pic>
        <p:nvPicPr>
          <p:cNvPr id="8" name="Объект 4">
            <a:extLst>
              <a:ext uri="{FF2B5EF4-FFF2-40B4-BE49-F238E27FC236}">
                <a16:creationId xmlns:a16="http://schemas.microsoft.com/office/drawing/2014/main" id="{9813E36E-448B-400A-BE83-1C9CC1B5F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59" y="577792"/>
            <a:ext cx="4197948" cy="6196232"/>
          </a:xfrm>
          <a:prstGeom prst="rect">
            <a:avLst/>
          </a:prstGeom>
        </p:spPr>
      </p:pic>
      <p:sp>
        <p:nvSpPr>
          <p:cNvPr id="7" name="Объект 6">
            <a:extLst>
              <a:ext uri="{FF2B5EF4-FFF2-40B4-BE49-F238E27FC236}">
                <a16:creationId xmlns:a16="http://schemas.microsoft.com/office/drawing/2014/main" id="{3832C7EB-5431-4A2E-84DF-0A7DDCD56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6766560" cy="4024125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Самцам стало все сложнее защищать свою территорию и самок, свободного места вокруг становилось все меньше и самцам все сложнее было найти свободную социальную роль</a:t>
            </a:r>
          </a:p>
          <a:p>
            <a:r>
              <a:rPr lang="ru-RU" b="1" dirty="0"/>
              <a:t>Появились «ПРЕСТУПНИКИ»</a:t>
            </a:r>
            <a:r>
              <a:rPr lang="ru-RU" dirty="0"/>
              <a:t>, которые собирались в группы для нападений на остальных особей</a:t>
            </a:r>
          </a:p>
          <a:p>
            <a:r>
              <a:rPr lang="ru-RU" dirty="0"/>
              <a:t>Это вылазки встречали очень жёсткий отпор поначалу, но постепенно консолидация «здоровых» крыс снижалась, а </a:t>
            </a:r>
            <a:r>
              <a:rPr lang="ru-RU" b="1" dirty="0"/>
              <a:t>интерес к жизни падал</a:t>
            </a:r>
          </a:p>
          <a:p>
            <a:r>
              <a:rPr lang="ru-RU" b="1" dirty="0"/>
              <a:t>Матери начали психовать и нападать на своих же детей</a:t>
            </a:r>
            <a:r>
              <a:rPr lang="ru-RU" dirty="0"/>
              <a:t>. Рождаемость резко упала</a:t>
            </a:r>
            <a:endParaRPr lang="ru-RU" b="1" dirty="0"/>
          </a:p>
          <a:p>
            <a:r>
              <a:rPr lang="ru-RU" dirty="0"/>
              <a:t>В верхних, труднодоступных частях "вселенной" стали селиться </a:t>
            </a:r>
            <a:r>
              <a:rPr lang="ru-RU" b="1" dirty="0"/>
              <a:t>самцы-одиночки, которых не интересовали самки и размножение</a:t>
            </a:r>
            <a:r>
              <a:rPr lang="ru-RU" dirty="0"/>
              <a:t>. Вообще, самцы стали очень быстро терять интерес к борьбе за самку и за иерархический статус</a:t>
            </a:r>
          </a:p>
          <a:p>
            <a:r>
              <a:rPr lang="ru-RU" dirty="0"/>
              <a:t>В это время на нижних, </a:t>
            </a:r>
            <a:r>
              <a:rPr lang="ru-RU" b="1" dirty="0"/>
              <a:t>дальних уровнях «вселенной» стали твориться ужасные вещи </a:t>
            </a:r>
            <a:r>
              <a:rPr lang="ru-RU" dirty="0"/>
              <a:t>от свальных совокуплений и насилия по отношению к слабым особям, до процветающего каннибализма</a:t>
            </a:r>
          </a:p>
        </p:txBody>
      </p:sp>
    </p:spTree>
    <p:extLst>
      <p:ext uri="{BB962C8B-B14F-4D97-AF65-F5344CB8AC3E}">
        <p14:creationId xmlns:p14="http://schemas.microsoft.com/office/powerpoint/2010/main" val="567743298"/>
      </p:ext>
    </p:extLst>
  </p:cSld>
  <p:clrMapOvr>
    <a:masterClrMapping/>
  </p:clrMapOvr>
  <p:transition spd="slow">
    <p:cover/>
  </p:transition>
</p:sld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_rels/them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theme/theme1.xml><?xml version="1.0" encoding="utf-8"?>
<a:theme xmlns:a="http://schemas.openxmlformats.org/drawingml/2006/main" name="След самолета">
  <a:themeElements>
    <a:clrScheme name="Серая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лед самолета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ед самолета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1_След самолета">
  <a:themeElements>
    <a:clrScheme name="След самолета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След самолета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ед самолета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3.xml><?xml version="1.0" encoding="utf-8"?>
<a:theme xmlns:a="http://schemas.openxmlformats.org/drawingml/2006/main" name="2_След самолета">
  <a:themeElements>
    <a:clrScheme name="След самолета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След самолета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ед самолета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4.xml><?xml version="1.0" encoding="utf-8"?>
<a:theme xmlns:a="http://schemas.openxmlformats.org/drawingml/2006/main" name="3_След самолета">
  <a:themeElements>
    <a:clrScheme name="След самолета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След самолета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ед самолета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5.xml><?xml version="1.0" encoding="utf-8"?>
<a:theme xmlns:a="http://schemas.openxmlformats.org/drawingml/2006/main" name="Сетка">
  <a:themeElements>
    <a:clrScheme name="Сетка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Сетка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Сетка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6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42332"/>
      </a:dk2>
      <a:lt2>
        <a:srgbClr val="EE91A0"/>
      </a:lt2>
      <a:accent1>
        <a:srgbClr val="E03754"/>
      </a:accent1>
      <a:accent2>
        <a:srgbClr val="E86C2E"/>
      </a:accent2>
      <a:accent3>
        <a:srgbClr val="DAB250"/>
      </a:accent3>
      <a:accent4>
        <a:srgbClr val="60C4AA"/>
      </a:accent4>
      <a:accent5>
        <a:srgbClr val="51A9DB"/>
      </a:accent5>
      <a:accent6>
        <a:srgbClr val="976AC9"/>
      </a:accent6>
      <a:hlink>
        <a:srgbClr val="D5445E"/>
      </a:hlink>
      <a:folHlink>
        <a:srgbClr val="E17C8E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6B2E858E-683F-40D9-B4CB-284D097F3AC0}"/>
    </a:ext>
  </a:extLst>
</a:theme>
</file>

<file path=ppt/theme/theme7.xml><?xml version="1.0" encoding="utf-8"?>
<a:theme xmlns:a="http://schemas.openxmlformats.org/drawingml/2006/main" name="Натуральные материалы">
  <a:themeElements>
    <a:clrScheme name="Натуральные материалы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Натуральные материалы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Натуральные материалы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1752</Words>
  <Application>Microsoft Office PowerPoint</Application>
  <PresentationFormat>Широкоэкранный</PresentationFormat>
  <Paragraphs>76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7</vt:i4>
      </vt:variant>
      <vt:variant>
        <vt:lpstr>Заголовки слайдов</vt:lpstr>
      </vt:variant>
      <vt:variant>
        <vt:i4>16</vt:i4>
      </vt:variant>
    </vt:vector>
  </HeadingPairs>
  <TitlesOfParts>
    <vt:vector size="31" baseType="lpstr">
      <vt:lpstr>Arial</vt:lpstr>
      <vt:lpstr>Arial Narrow</vt:lpstr>
      <vt:lpstr>Bookman Old Style</vt:lpstr>
      <vt:lpstr>Calibri</vt:lpstr>
      <vt:lpstr>Cambria</vt:lpstr>
      <vt:lpstr>Century Gothic</vt:lpstr>
      <vt:lpstr>Garamond</vt:lpstr>
      <vt:lpstr>Rockwell</vt:lpstr>
      <vt:lpstr>След самолета</vt:lpstr>
      <vt:lpstr>1_След самолета</vt:lpstr>
      <vt:lpstr>2_След самолета</vt:lpstr>
      <vt:lpstr>3_След самолета</vt:lpstr>
      <vt:lpstr>Сетка</vt:lpstr>
      <vt:lpstr>Damask</vt:lpstr>
      <vt:lpstr>Натуральные материалы</vt:lpstr>
      <vt:lpstr>Презентация PowerPoint</vt:lpstr>
      <vt:lpstr>Презентация PowerPoint</vt:lpstr>
      <vt:lpstr>Проблема перенаселения</vt:lpstr>
      <vt:lpstr>Ограниченность жизненного пространства → Естественный отбор → врождённая экспансия </vt:lpstr>
      <vt:lpstr>Презентация PowerPoint</vt:lpstr>
      <vt:lpstr>Кролики против фермеров</vt:lpstr>
      <vt:lpstr>Вселенная-25. исходные условия</vt:lpstr>
      <vt:lpstr>Рост популяции</vt:lpstr>
      <vt:lpstr>Проявления социального кризиса</vt:lpstr>
      <vt:lpstr>итоги</vt:lpstr>
      <vt:lpstr>выводы</vt:lpstr>
      <vt:lpstr>Наш естественный прирост уже замедлился!</vt:lpstr>
      <vt:lpstr>Дегенератов сейчас так много, что об этом запрещено говорить и нельзя думать!</vt:lpstr>
      <vt:lpstr>Презентация PowerPoint</vt:lpstr>
      <vt:lpstr>Думаете, с нами так не будет?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ДМ.Па</dc:creator>
  <cp:lastModifiedBy>ДМ.Па</cp:lastModifiedBy>
  <cp:revision>20</cp:revision>
  <dcterms:created xsi:type="dcterms:W3CDTF">2018-11-24T19:34:16Z</dcterms:created>
  <dcterms:modified xsi:type="dcterms:W3CDTF">2018-11-25T12:13:28Z</dcterms:modified>
</cp:coreProperties>
</file>